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Public Sans ExtraBold"/>
      <p:bold r:id="rId14"/>
      <p:boldItalic r:id="rId15"/>
    </p:embeddedFont>
    <p:embeddedFont>
      <p:font typeface="Public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iH7QxfKRxJ1KQjwM1NAUha/QIe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B76E3A9-ED52-4C73-AFD2-001360ACDA2B}">
  <a:tblStyle styleId="{0B76E3A9-ED52-4C73-AFD2-001360ACDA2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ublicSansExtraBold-boldItalic.fntdata"/><Relationship Id="rId14" Type="http://schemas.openxmlformats.org/officeDocument/2006/relationships/font" Target="fonts/PublicSansExtraBold-bold.fntdata"/><Relationship Id="rId17" Type="http://schemas.openxmlformats.org/officeDocument/2006/relationships/font" Target="fonts/PublicSans-bold.fntdata"/><Relationship Id="rId16" Type="http://schemas.openxmlformats.org/officeDocument/2006/relationships/font" Target="fonts/Public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ublicSans-boldItalic.fntdata"/><Relationship Id="rId6" Type="http://schemas.openxmlformats.org/officeDocument/2006/relationships/slide" Target="slides/slide1.xml"/><Relationship Id="rId18" Type="http://schemas.openxmlformats.org/officeDocument/2006/relationships/font" Target="fonts/Public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461802a35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1f461802a3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f461802a3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1f461802a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f461802a35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1f461802a3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38b2be093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238b2be09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461802a35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1f461802a3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ded629b25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ded629b2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461802a35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1f461802a3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38b2be0939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238b2be093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14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f461802a35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1500" y="3125625"/>
            <a:ext cx="7756500" cy="775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</p:pic>
      <p:pic>
        <p:nvPicPr>
          <p:cNvPr id="85" name="Google Shape;85;g1f461802a35_0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179600" y="5300725"/>
            <a:ext cx="17464126" cy="32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f461802a35_0_46"/>
          <p:cNvSpPr txBox="1"/>
          <p:nvPr/>
        </p:nvSpPr>
        <p:spPr>
          <a:xfrm>
            <a:off x="0" y="1144675"/>
            <a:ext cx="18288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n-US" sz="10000" u="none" cap="none" strike="noStrike">
                <a:solidFill>
                  <a:srgbClr val="000000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Preapprovals &amp; Mortgages</a:t>
            </a:r>
            <a:endParaRPr b="0" i="0" sz="10000" u="none" cap="none" strike="noStrike">
              <a:solidFill>
                <a:srgbClr val="000000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1f461802a3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6450" y="5876913"/>
            <a:ext cx="4781550" cy="42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f461802a3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2400"/>
            <a:ext cx="9982200" cy="9982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1f461802a35_0_0"/>
          <p:cNvSpPr txBox="1"/>
          <p:nvPr/>
        </p:nvSpPr>
        <p:spPr>
          <a:xfrm>
            <a:off x="9625600" y="1416725"/>
            <a:ext cx="7685400" cy="7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-US" sz="4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Role of a Mortgage Broker</a:t>
            </a:r>
            <a:endParaRPr b="1" i="0" sz="4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Independent of any Bank or Lender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Access to Different Rate &amp; Product Options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Limited Credit Inquiries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Coordinate with Realtor, Lawyer, and Home Inspector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Advice for Lower Costs - Now &amp; Later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No Cost to You!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94" name="Google Shape;94;g1f461802a3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94050" y="8497325"/>
            <a:ext cx="4693950" cy="8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461802a35_0_5"/>
          <p:cNvSpPr txBox="1"/>
          <p:nvPr/>
        </p:nvSpPr>
        <p:spPr>
          <a:xfrm>
            <a:off x="577600" y="152400"/>
            <a:ext cx="9793800" cy="9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Preapprovals</a:t>
            </a:r>
            <a:endParaRPr b="1" i="0" sz="48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Documents Required</a:t>
            </a:r>
            <a:endParaRPr b="0" i="0" sz="42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Income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○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Employed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■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Employment Letter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■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Paystub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■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T4’s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○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Self Employed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■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T1 Generals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■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Notices of Assessment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Down Payment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○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Savings (Ch</a:t>
            </a:r>
            <a:r>
              <a:rPr lang="en-US" sz="3600">
                <a:latin typeface="Public Sans"/>
                <a:ea typeface="Public Sans"/>
                <a:cs typeface="Public Sans"/>
                <a:sym typeface="Public Sans"/>
              </a:rPr>
              <a:t>q</a:t>
            </a: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Accts, TFSA, FHSA)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○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RRSPs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○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Gifted or Borrowed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○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Closing Costs &amp; Property Taxes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Completed Electronically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00" name="Google Shape;100;g1f461802a35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6450" y="6029313"/>
            <a:ext cx="4781550" cy="42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f461802a35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1175" y="152400"/>
            <a:ext cx="7749855" cy="998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3EED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38b2be0939_0_0"/>
          <p:cNvSpPr txBox="1"/>
          <p:nvPr/>
        </p:nvSpPr>
        <p:spPr>
          <a:xfrm>
            <a:off x="577600" y="152400"/>
            <a:ext cx="13335600" cy="7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latin typeface="Public Sans"/>
                <a:ea typeface="Public Sans"/>
                <a:cs typeface="Public Sans"/>
                <a:sym typeface="Public Sans"/>
              </a:rPr>
              <a:t>Medical Student/Resident Considerations</a:t>
            </a:r>
            <a:endParaRPr b="0" i="0" sz="42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●"/>
            </a:pPr>
            <a:r>
              <a:rPr lang="en-US" sz="3600">
                <a:latin typeface="Public Sans"/>
                <a:ea typeface="Public Sans"/>
                <a:cs typeface="Public Sans"/>
                <a:sym typeface="Public Sans"/>
              </a:rPr>
              <a:t>Stipulated income - 10% down</a:t>
            </a:r>
            <a:endParaRPr sz="3600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●"/>
            </a:pPr>
            <a:r>
              <a:rPr lang="en-US" sz="3600">
                <a:latin typeface="Public Sans"/>
                <a:ea typeface="Public Sans"/>
                <a:cs typeface="Public Sans"/>
                <a:sym typeface="Public Sans"/>
              </a:rPr>
              <a:t>Medical Student LOC </a:t>
            </a:r>
            <a:endParaRPr sz="3600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Public Sans"/>
                <a:ea typeface="Public Sans"/>
                <a:cs typeface="Public Sans"/>
                <a:sym typeface="Public Sans"/>
              </a:rPr>
              <a:t> * can be used for down payment - flex down - interest rate premium</a:t>
            </a:r>
            <a:endParaRPr sz="3600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Public Sans"/>
                <a:ea typeface="Public Sans"/>
                <a:cs typeface="Public Sans"/>
                <a:sym typeface="Public Sans"/>
              </a:rPr>
              <a:t> * balance added to debt servicing ratio - 3% or amortized</a:t>
            </a:r>
            <a:endParaRPr sz="3600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Public Sans"/>
                <a:ea typeface="Public Sans"/>
                <a:cs typeface="Public Sans"/>
                <a:sym typeface="Public Sans"/>
              </a:rPr>
              <a:t>Example: $100,000 owing</a:t>
            </a:r>
            <a:endParaRPr sz="3600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Public Sans"/>
                <a:ea typeface="Public Sans"/>
                <a:cs typeface="Public Sans"/>
                <a:sym typeface="Public Sans"/>
              </a:rPr>
              <a:t>              3% = $3000/month  OR</a:t>
            </a:r>
            <a:endParaRPr sz="3600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Public Sans"/>
                <a:ea typeface="Public Sans"/>
                <a:cs typeface="Public Sans"/>
                <a:sym typeface="Public Sans"/>
              </a:rPr>
              <a:t>              amortized, 5.25% over 25 years = $595.92/month </a:t>
            </a:r>
            <a:endParaRPr sz="3600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●"/>
            </a:pPr>
            <a:r>
              <a:rPr lang="en-US" sz="3600">
                <a:latin typeface="Public Sans"/>
                <a:ea typeface="Public Sans"/>
                <a:cs typeface="Public Sans"/>
                <a:sym typeface="Public Sans"/>
              </a:rPr>
              <a:t>Co-signor option - family member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07" name="Google Shape;107;g238b2be093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9199" y="8273900"/>
            <a:ext cx="9592174" cy="17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38b2be093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73925" y="5733250"/>
            <a:ext cx="5114075" cy="455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1f461802a35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5800" y="6313675"/>
            <a:ext cx="4462200" cy="39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1f461802a35_0_15"/>
          <p:cNvSpPr txBox="1"/>
          <p:nvPr/>
        </p:nvSpPr>
        <p:spPr>
          <a:xfrm>
            <a:off x="1668050" y="2547200"/>
            <a:ext cx="70905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Purchase Plus Improvements</a:t>
            </a:r>
            <a:endParaRPr b="1" i="0" sz="48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How Does it Work?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What do I do to Apply?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When Do I Get the Money?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ublic Sans"/>
              <a:buChar char="●"/>
            </a:pPr>
            <a:r>
              <a:rPr b="0" i="0" lang="en-US" sz="3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What Improvements Qualify?</a:t>
            </a:r>
            <a:endParaRPr b="0" i="0" sz="36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g1f461802a35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42950" y="87800"/>
            <a:ext cx="4659425" cy="101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1f461802a35_0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25575" y="420750"/>
            <a:ext cx="9336548" cy="17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ded629b25f_0_0"/>
          <p:cNvSpPr txBox="1"/>
          <p:nvPr/>
        </p:nvSpPr>
        <p:spPr>
          <a:xfrm>
            <a:off x="952500" y="3338125"/>
            <a:ext cx="743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Mortgage Prepayment Penalties</a:t>
            </a:r>
            <a:endParaRPr b="1" i="0" sz="48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22" name="Google Shape;122;g1ded629b25f_0_0"/>
          <p:cNvSpPr txBox="1"/>
          <p:nvPr/>
        </p:nvSpPr>
        <p:spPr>
          <a:xfrm>
            <a:off x="10577800" y="420750"/>
            <a:ext cx="67578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Scenario:</a:t>
            </a:r>
            <a:endParaRPr b="0" i="0" sz="48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$300,000 Mortgage</a:t>
            </a:r>
            <a:endParaRPr b="0" i="0" sz="30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4.</a:t>
            </a:r>
            <a:r>
              <a:rPr lang="en-US" sz="3000">
                <a:latin typeface="Public Sans"/>
                <a:ea typeface="Public Sans"/>
                <a:cs typeface="Public Sans"/>
                <a:sym typeface="Public Sans"/>
              </a:rPr>
              <a:t>5</a:t>
            </a:r>
            <a:r>
              <a:rPr b="0" i="0" lang="en-US" sz="3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4% Fixed Rate or 5.</a:t>
            </a:r>
            <a:r>
              <a:rPr lang="en-US" sz="3000">
                <a:latin typeface="Public Sans"/>
                <a:ea typeface="Public Sans"/>
                <a:cs typeface="Public Sans"/>
                <a:sym typeface="Public Sans"/>
              </a:rPr>
              <a:t>75</a:t>
            </a:r>
            <a:r>
              <a:rPr b="0" i="0" lang="en-US" sz="3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% Adjustable Rate</a:t>
            </a:r>
            <a:endParaRPr b="0" i="0" sz="30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Break Mortgage in Two Years</a:t>
            </a:r>
            <a:endParaRPr b="0" i="0" sz="30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Variable &amp; 5 Year Decrease 1.00%</a:t>
            </a:r>
            <a:endParaRPr b="0" i="0" sz="30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3 Year Decrease 1.50%</a:t>
            </a:r>
            <a:endParaRPr b="0" i="0" sz="30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aphicFrame>
        <p:nvGraphicFramePr>
          <p:cNvPr id="123" name="Google Shape;123;g1ded629b25f_0_0"/>
          <p:cNvGraphicFramePr/>
          <p:nvPr/>
        </p:nvGraphicFramePr>
        <p:xfrm>
          <a:off x="952500" y="539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{0B76E3A9-ED52-4C73-AFD2-001360ACDA2B}</a:tableStyleId>
              </a:tblPr>
              <a:tblGrid>
                <a:gridCol w="4095750"/>
                <a:gridCol w="4095750"/>
                <a:gridCol w="4095750"/>
                <a:gridCol w="4095750"/>
              </a:tblGrid>
              <a:tr h="225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50" marB="914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50" marB="914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50" marB="914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50" marB="91450" marR="91450" marL="91450"/>
                </a:tc>
              </a:tr>
              <a:tr h="7022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Type</a:t>
                      </a:r>
                      <a:endParaRPr sz="2400" u="none" cap="none" strike="noStrike"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50" marB="914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Fixed, “Big 5” </a:t>
                      </a:r>
                      <a:r>
                        <a:rPr lang="en-US" sz="1200" u="none" cap="none" strike="noStrik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*Scotiabank</a:t>
                      </a:r>
                      <a:endParaRPr sz="1200" u="none" cap="none" strike="noStrike"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50" marB="914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Fixed, Preferred</a:t>
                      </a:r>
                      <a:endParaRPr sz="2400" u="none" cap="none" strike="noStrike"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50" marB="914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Variable or Adjustable</a:t>
                      </a:r>
                      <a:endParaRPr sz="2400" u="none" cap="none" strike="noStrike"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50" marB="91450" marR="91450" marL="91450"/>
                </a:tc>
              </a:tr>
              <a:tr h="7363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Monthly Payment</a:t>
                      </a:r>
                      <a:endParaRPr sz="2400" u="none" cap="none" strike="noStrike"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 Penalty</a:t>
                      </a:r>
                      <a:endParaRPr sz="2400" u="none" cap="none" strike="noStrike"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50" marB="914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$1</a:t>
                      </a:r>
                      <a:r>
                        <a:rPr lang="en-US" sz="240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667.10</a:t>
                      </a:r>
                      <a:endParaRPr sz="2400" u="none" cap="none" strike="noStrike"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$13,500.00</a:t>
                      </a:r>
                      <a:endParaRPr sz="3000" u="none" cap="none" strike="noStrike"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50" marB="914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$1</a:t>
                      </a:r>
                      <a:r>
                        <a:rPr lang="en-US" sz="240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667</a:t>
                      </a:r>
                      <a:r>
                        <a:rPr lang="en-US" sz="2400" u="none" cap="none" strike="noStrik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.</a:t>
                      </a:r>
                      <a:r>
                        <a:rPr lang="en-US" sz="240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10</a:t>
                      </a:r>
                      <a:endParaRPr sz="2400" u="none" cap="none" strike="noStrike"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$4500.00</a:t>
                      </a:r>
                      <a:endParaRPr sz="3000" u="none" cap="none" strike="noStrike"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50" marB="9145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$18</a:t>
                      </a:r>
                      <a:r>
                        <a:rPr lang="en-US" sz="240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75</a:t>
                      </a:r>
                      <a:r>
                        <a:rPr lang="en-US" sz="2400" u="none" cap="none" strike="noStrik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.</a:t>
                      </a:r>
                      <a:r>
                        <a:rPr lang="en-US" sz="240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07</a:t>
                      </a:r>
                      <a:endParaRPr sz="2400" u="none" cap="none" strike="noStrike"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$3415.29</a:t>
                      </a:r>
                      <a:endParaRPr sz="3000" u="none" cap="none" strike="noStrike"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50" marB="91450" marR="91450" marL="91450"/>
                </a:tc>
              </a:tr>
            </a:tbl>
          </a:graphicData>
        </a:graphic>
      </p:graphicFrame>
      <p:pic>
        <p:nvPicPr>
          <p:cNvPr id="124" name="Google Shape;124;g1ded629b25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0525" y="5864225"/>
            <a:ext cx="1431752" cy="12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ded629b25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7800" y="5864225"/>
            <a:ext cx="1274875" cy="12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ded629b25f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58200" y="5864224"/>
            <a:ext cx="1428872" cy="12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ded629b25f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25575" y="420750"/>
            <a:ext cx="9336553" cy="17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ded629b25f_0_0"/>
          <p:cNvSpPr txBox="1"/>
          <p:nvPr/>
        </p:nvSpPr>
        <p:spPr>
          <a:xfrm>
            <a:off x="9106200" y="9442300"/>
            <a:ext cx="918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calculations speculation only, based on projection of future rates, with no guarantees of future rate movement.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f461802a35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32675"/>
            <a:ext cx="4257675" cy="42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f461802a35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1125" y="413235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f461802a35_0_38"/>
          <p:cNvSpPr txBox="1"/>
          <p:nvPr/>
        </p:nvSpPr>
        <p:spPr>
          <a:xfrm>
            <a:off x="1974150" y="583600"/>
            <a:ext cx="49140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Fixed?</a:t>
            </a:r>
            <a:endParaRPr b="1" i="0" sz="72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Variable?</a:t>
            </a:r>
            <a:endParaRPr b="1" i="0" sz="72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Open?</a:t>
            </a:r>
            <a:endParaRPr b="1" i="0" sz="72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Closed?</a:t>
            </a:r>
            <a:endParaRPr b="1" i="0" sz="72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6" name="Google Shape;136;g1f461802a35_0_38"/>
          <p:cNvSpPr txBox="1"/>
          <p:nvPr/>
        </p:nvSpPr>
        <p:spPr>
          <a:xfrm>
            <a:off x="7041000" y="583600"/>
            <a:ext cx="11247000" cy="57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61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Consider Your Situation</a:t>
            </a:r>
            <a:endParaRPr b="1" i="0" sz="61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Every situation is different.  There isn’t simply one right choice.</a:t>
            </a:r>
            <a:endParaRPr b="0" i="0" sz="28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61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Consider Future Plans</a:t>
            </a:r>
            <a:endParaRPr b="1" i="0" sz="61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Might you sell?  Could penalties be triggered?</a:t>
            </a:r>
            <a:endParaRPr b="0" i="0" sz="28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1" i="0" lang="en-US" sz="61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Consider Risk Tolerance</a:t>
            </a:r>
            <a:endParaRPr b="1" i="0" sz="61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What is your comfort level?  Does it fit your cashflow?</a:t>
            </a:r>
            <a:endParaRPr b="0" i="0" sz="28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37" name="Google Shape;137;g1f461802a35_0_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51450" y="8567100"/>
            <a:ext cx="9336548" cy="17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3EED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38b2be0939_0_11"/>
          <p:cNvSpPr txBox="1"/>
          <p:nvPr/>
        </p:nvSpPr>
        <p:spPr>
          <a:xfrm>
            <a:off x="2605725" y="852950"/>
            <a:ext cx="12396000" cy="81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Public Sans"/>
                <a:ea typeface="Public Sans"/>
                <a:cs typeface="Public Sans"/>
                <a:sym typeface="Public Sans"/>
              </a:rPr>
              <a:t>@shoreline.mortgages</a:t>
            </a:r>
            <a:endParaRPr sz="4800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Public Sans"/>
                <a:ea typeface="Public Sans"/>
                <a:cs typeface="Public Sans"/>
                <a:sym typeface="Public Sans"/>
              </a:rPr>
              <a:t>Marc &amp; Joanna Mahoney - Pineapple - Shoreline Mortgages &amp; Financial Advisor</a:t>
            </a:r>
            <a:endParaRPr sz="4800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Public Sans"/>
                <a:ea typeface="Public Sans"/>
                <a:cs typeface="Public Sans"/>
                <a:sym typeface="Public Sans"/>
              </a:rPr>
              <a:t>@shorelinemortgages</a:t>
            </a:r>
            <a:endParaRPr sz="4800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Public Sans"/>
                <a:ea typeface="Public Sans"/>
                <a:cs typeface="Public Sans"/>
                <a:sym typeface="Public Sans"/>
              </a:rPr>
              <a:t>	www.shorelinemortgages.com</a:t>
            </a:r>
            <a:endParaRPr sz="4800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43" name="Google Shape;143;g238b2be0939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437" y="8585700"/>
            <a:ext cx="10092425" cy="18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38b2be0939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73925" y="5733250"/>
            <a:ext cx="5114075" cy="45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38b2be0939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8725" y="1300625"/>
            <a:ext cx="1426975" cy="14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38b2be0939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8150" y="3243075"/>
            <a:ext cx="1148200" cy="11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38b2be0939_0_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5750" y="5000500"/>
            <a:ext cx="2332976" cy="13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38b2be0939_0_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8132" y="6673175"/>
            <a:ext cx="1148200" cy="11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Message Center</dc:creator>
</cp:coreProperties>
</file>